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9" r:id="rId10"/>
    <p:sldId id="291" r:id="rId11"/>
    <p:sldId id="292" r:id="rId12"/>
    <p:sldId id="293" r:id="rId13"/>
    <p:sldId id="294" r:id="rId14"/>
    <p:sldId id="302" r:id="rId15"/>
    <p:sldId id="301" r:id="rId16"/>
    <p:sldId id="290" r:id="rId17"/>
    <p:sldId id="295" r:id="rId18"/>
    <p:sldId id="296" r:id="rId19"/>
    <p:sldId id="297" r:id="rId20"/>
    <p:sldId id="298" r:id="rId21"/>
    <p:sldId id="299" r:id="rId22"/>
    <p:sldId id="300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77" autoAdjust="0"/>
    <p:restoredTop sz="90890" autoAdjust="0"/>
  </p:normalViewPr>
  <p:slideViewPr>
    <p:cSldViewPr snapToGrid="0">
      <p:cViewPr varScale="1">
        <p:scale>
          <a:sx n="115" d="100"/>
          <a:sy n="115" d="100"/>
        </p:scale>
        <p:origin x="608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5688" y="12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svg>
</file>

<file path=ppt/media/image45.png>
</file>

<file path=ppt/media/image46.pn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E0A38E89-C48F-4F20-B64E-A49F98CD0AB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32BD6681-AF6C-463B-962E-1F8B7D0C4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52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9A9148-D128-16D0-131F-BB8405E40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BC908D-6CE2-4DCA-6E5A-5546047A18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3CFA2F-480E-B7EB-3438-3B7AF88AB0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E811AD-AEE8-AB81-23F0-D120982E88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845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80B83F-C07B-1520-1563-1E588473F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2DBB10-7F0A-7B30-A34B-4F034B83C9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029256-EB6D-FFE8-54E4-A32F68E84D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51CEA-C96E-826D-AD5D-A13CC167BF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74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BE6B9-2AEE-9450-20C7-5D1B6F013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6C7B61-D966-AFCE-50F4-7DA6893800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C89293-6058-717D-587E-6C912CE25F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A01AB-DF15-B181-4DBA-6C28942402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64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C318B-0676-A706-3D83-8C8DC57005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183E8C-2A50-2781-259A-DFE76903B9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2F9608-C4AC-FDBE-E941-2F78F0D823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EF910-269B-8E1A-1E96-3F6A4DB84B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7278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683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Maximal:</a:t>
            </a:r>
            <a:br>
              <a:rPr lang="en-US" dirty="0"/>
            </a:br>
            <a:r>
              <a:rPr lang="en-US" dirty="0"/>
              <a:t>apple </a:t>
            </a:r>
            <a:r>
              <a:rPr lang="en-US" dirty="0" err="1"/>
              <a:t>fr</a:t>
            </a:r>
            <a:r>
              <a:rPr lang="en-US" dirty="0"/>
              <a:t> = 10</a:t>
            </a:r>
            <a:br>
              <a:rPr lang="en-US" dirty="0"/>
            </a:br>
            <a:r>
              <a:rPr lang="en-US" dirty="0"/>
              <a:t>ppl : </a:t>
            </a:r>
            <a:r>
              <a:rPr lang="en-US" dirty="0" err="1"/>
              <a:t>fr</a:t>
            </a:r>
            <a:r>
              <a:rPr lang="en-US" dirty="0"/>
              <a:t> = 10</a:t>
            </a:r>
            <a:br>
              <a:rPr lang="en-US" dirty="0"/>
            </a:br>
            <a:r>
              <a:rPr lang="en-US" dirty="0"/>
              <a:t>ppl is substring of apple and has the same </a:t>
            </a:r>
            <a:r>
              <a:rPr lang="en-US" dirty="0" err="1"/>
              <a:t>fr</a:t>
            </a:r>
            <a:r>
              <a:rPr lang="en-US" dirty="0"/>
              <a:t> it means that ppl never </a:t>
            </a:r>
            <a:r>
              <a:rPr lang="en-US" dirty="0" err="1"/>
              <a:t>apeard</a:t>
            </a:r>
            <a:r>
              <a:rPr lang="en-US" dirty="0"/>
              <a:t> on its own therefor ppl isn’t part of the ‘maximal’ </a:t>
            </a:r>
            <a:r>
              <a:rPr lang="en-US" dirty="0" err="1"/>
              <a:t>reapeats</a:t>
            </a:r>
            <a:br>
              <a:rPr lang="en-US" dirty="0"/>
            </a:br>
            <a:r>
              <a:rPr lang="en-US" dirty="0"/>
              <a:t>in other words ppl isn’t maximal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68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3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43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0511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57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884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600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310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770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28343272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433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49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304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907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280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229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1702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6213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6222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03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1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63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60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42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25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68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87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2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7C576-57B9-42E4-8199-EAABAA0BF526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645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35.png"/><Relationship Id="rId4" Type="http://schemas.openxmlformats.org/officeDocument/2006/relationships/image" Target="../media/image29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39.png"/><Relationship Id="rId11" Type="http://schemas.openxmlformats.org/officeDocument/2006/relationships/image" Target="../media/image44.svg"/><Relationship Id="rId5" Type="http://schemas.openxmlformats.org/officeDocument/2006/relationships/image" Target="../media/image38.svg"/><Relationship Id="rId10" Type="http://schemas.openxmlformats.org/officeDocument/2006/relationships/image" Target="../media/image43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svg"/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0.svg"/><Relationship Id="rId5" Type="http://schemas.openxmlformats.org/officeDocument/2006/relationships/image" Target="../media/image49.png"/><Relationship Id="rId4" Type="http://schemas.openxmlformats.org/officeDocument/2006/relationships/image" Target="../media/image48.sv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104" y="1257002"/>
            <a:ext cx="6223794" cy="1760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583"/>
              </a:lnSpc>
            </a:pPr>
            <a:r>
              <a:rPr lang="en-US" sz="366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Discovering Patterns in Global Temperature Anomalies</a:t>
            </a:r>
            <a:endParaRPr lang="en-US" sz="3667" dirty="0"/>
          </a:p>
        </p:txBody>
      </p:sp>
      <p:sp>
        <p:nvSpPr>
          <p:cNvPr id="4" name="Text 1"/>
          <p:cNvSpPr/>
          <p:nvPr/>
        </p:nvSpPr>
        <p:spPr>
          <a:xfrm>
            <a:off x="698104" y="3096816"/>
            <a:ext cx="6223794" cy="703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Leveraging Order-Preserving Motifs (OPM) &amp; Cartesian Tree Matching (CTM)</a:t>
            </a:r>
            <a:endParaRPr lang="en-US" sz="2208" dirty="0"/>
          </a:p>
        </p:txBody>
      </p:sp>
      <p:sp>
        <p:nvSpPr>
          <p:cNvPr id="5" name="Text 2"/>
          <p:cNvSpPr/>
          <p:nvPr/>
        </p:nvSpPr>
        <p:spPr>
          <a:xfrm>
            <a:off x="698104" y="4099818"/>
            <a:ext cx="6223794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Presented by: Yoni Grinberg &amp; Yuval Shahar</a:t>
            </a:r>
            <a:endParaRPr lang="en-US" sz="1542" dirty="0"/>
          </a:p>
        </p:txBody>
      </p:sp>
      <p:sp>
        <p:nvSpPr>
          <p:cNvPr id="6" name="Text 3"/>
          <p:cNvSpPr/>
          <p:nvPr/>
        </p:nvSpPr>
        <p:spPr>
          <a:xfrm>
            <a:off x="698104" y="4643338"/>
            <a:ext cx="6223794" cy="957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Our study delves into the Berkeley Earth Global Temperature Anomalies dataset, utilizing advanced pattern recognition techniques to uncover significant climatic trends.</a:t>
            </a:r>
            <a:endParaRPr lang="en-US" sz="1542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19BF6-4AB6-8427-28B9-90C544914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6F0F47F-F7BB-787A-B384-B1B864F6BCCA}"/>
              </a:ext>
            </a:extLst>
          </p:cNvPr>
          <p:cNvSpPr/>
          <p:nvPr/>
        </p:nvSpPr>
        <p:spPr>
          <a:xfrm>
            <a:off x="535981" y="421581"/>
            <a:ext cx="5924649" cy="360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33"/>
              </a:lnSpc>
            </a:pPr>
            <a:r>
              <a:rPr lang="en-US" sz="22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OPM &amp; CTM: Parameterizing Motif Length (L)</a:t>
            </a:r>
            <a:endParaRPr lang="en-US" sz="22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334C133D-B51E-AC84-2D1B-E072AE99151F}"/>
              </a:ext>
            </a:extLst>
          </p:cNvPr>
          <p:cNvSpPr/>
          <p:nvPr/>
        </p:nvSpPr>
        <p:spPr>
          <a:xfrm>
            <a:off x="535980" y="1088232"/>
            <a:ext cx="11120041" cy="490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17"/>
              </a:lnSpc>
            </a:pPr>
            <a:endParaRPr lang="en-US" sz="1167" dirty="0"/>
          </a:p>
        </p:txBody>
      </p:sp>
      <p:pic>
        <p:nvPicPr>
          <p:cNvPr id="12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EC8ED847-84D3-092B-5498-D0EA1E7010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4757"/>
            <a:ext cx="12192000" cy="425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470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037E7-0B4C-1CFF-490D-B203D244C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9757764-686B-0F6C-E596-E745DDA75E6F}"/>
              </a:ext>
            </a:extLst>
          </p:cNvPr>
          <p:cNvSpPr/>
          <p:nvPr/>
        </p:nvSpPr>
        <p:spPr>
          <a:xfrm>
            <a:off x="535981" y="421581"/>
            <a:ext cx="5924649" cy="360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33"/>
              </a:lnSpc>
            </a:pPr>
            <a:r>
              <a:rPr lang="en-US" sz="22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OPM &amp; CTM: Parameterizing Motif Length (L)</a:t>
            </a:r>
            <a:endParaRPr lang="en-US" sz="22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5AF20CA-B611-5541-C863-0BB0FA0136DD}"/>
              </a:ext>
            </a:extLst>
          </p:cNvPr>
          <p:cNvSpPr/>
          <p:nvPr/>
        </p:nvSpPr>
        <p:spPr>
          <a:xfrm>
            <a:off x="535980" y="1088232"/>
            <a:ext cx="11120041" cy="490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17"/>
              </a:lnSpc>
            </a:pPr>
            <a:endParaRPr lang="en-US" sz="1167" dirty="0"/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08FFF8AB-063E-0785-B4DC-15AAD9BA6C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0170"/>
            <a:ext cx="12192000" cy="397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267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768B5-8B50-4CF8-FCC2-E86905D47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D8C1787-5213-168C-D679-5974346014A8}"/>
              </a:ext>
            </a:extLst>
          </p:cNvPr>
          <p:cNvSpPr/>
          <p:nvPr/>
        </p:nvSpPr>
        <p:spPr>
          <a:xfrm>
            <a:off x="535981" y="421581"/>
            <a:ext cx="5924649" cy="360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33"/>
              </a:lnSpc>
            </a:pPr>
            <a:r>
              <a:rPr lang="en-US" sz="22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OPM &amp; CTM: Parameterizing Motif Length (L)</a:t>
            </a:r>
            <a:endParaRPr lang="en-US" sz="22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A203F5E4-E1F0-F461-D50E-68CBA4F598A9}"/>
              </a:ext>
            </a:extLst>
          </p:cNvPr>
          <p:cNvSpPr/>
          <p:nvPr/>
        </p:nvSpPr>
        <p:spPr>
          <a:xfrm>
            <a:off x="535980" y="1088232"/>
            <a:ext cx="11120041" cy="490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17"/>
              </a:lnSpc>
            </a:pPr>
            <a:endParaRPr lang="en-US" sz="1167" dirty="0"/>
          </a:p>
        </p:txBody>
      </p:sp>
      <p:pic>
        <p:nvPicPr>
          <p:cNvPr id="4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EAF4410C-380D-D874-5408-3C46DF97F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6963"/>
            <a:ext cx="12192000" cy="423672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2315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CFF59-055B-9A32-6D28-B952C1DD4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CAC252E3-30C3-0787-64FE-3BD0ED9D59DA}"/>
              </a:ext>
            </a:extLst>
          </p:cNvPr>
          <p:cNvSpPr/>
          <p:nvPr/>
        </p:nvSpPr>
        <p:spPr>
          <a:xfrm>
            <a:off x="535980" y="1088232"/>
            <a:ext cx="11120041" cy="490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17"/>
              </a:lnSpc>
            </a:pPr>
            <a:endParaRPr lang="en-US" sz="1167" dirty="0"/>
          </a:p>
        </p:txBody>
      </p:sp>
      <p:pic>
        <p:nvPicPr>
          <p:cNvPr id="9" name="תמונה 8" descr="תמונה שמכילה טקסט, צילום מסך, תרשים, קו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E8AED3A6-3C5D-1692-D1D2-0DDE1B6EC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5461"/>
            <a:ext cx="12192000" cy="562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97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87572C24-1D23-B016-C253-B478F103A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90732" cy="3238500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F6856187-B8A7-324F-8481-2AA535205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707" y="-1"/>
            <a:ext cx="5176024" cy="4258102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63D1D5E9-3304-0B50-9CB0-81E94339CB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269" y="3136488"/>
            <a:ext cx="6809680" cy="3472844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235DC8E1-98A0-C1BD-34CB-B93A8BC7E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88" y="60590"/>
            <a:ext cx="6690732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7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5142FE03-0E5C-0333-03C8-93AB456497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026" t="-758" r="34489" b="-497"/>
          <a:stretch>
            <a:fillRect/>
          </a:stretch>
        </p:blipFill>
        <p:spPr>
          <a:xfrm>
            <a:off x="0" y="0"/>
            <a:ext cx="2524837" cy="5560742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E08FD831-7956-8B6C-E738-2808538750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4803" t="151" r="32712" b="2031"/>
          <a:stretch>
            <a:fillRect/>
          </a:stretch>
        </p:blipFill>
        <p:spPr>
          <a:xfrm>
            <a:off x="2372405" y="0"/>
            <a:ext cx="2524837" cy="5372004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EFDF7633-6443-BBA7-5F17-2D99A32B9D9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424" r="5906" b="4415"/>
          <a:stretch>
            <a:fillRect/>
          </a:stretch>
        </p:blipFill>
        <p:spPr>
          <a:xfrm>
            <a:off x="4694662" y="61332"/>
            <a:ext cx="6969513" cy="524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771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34277" y="354607"/>
            <a:ext cx="5176243" cy="422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92"/>
              </a:lnSpc>
            </a:pPr>
            <a:r>
              <a:rPr lang="en-US" sz="2800" dirty="0">
                <a:solidFill>
                  <a:schemeClr val="bg1"/>
                </a:solidFill>
              </a:rPr>
              <a:t>Conclusions:</a:t>
            </a:r>
            <a:endParaRPr lang="en-US" sz="2625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234277" y="956467"/>
            <a:ext cx="10795793" cy="574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375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synthesis of OPM and CTM results provides a comprehensive understanding of global temperature anomalies. </a:t>
            </a:r>
            <a:br>
              <a:rPr lang="en-US" sz="1375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</a:br>
            <a:r>
              <a:rPr lang="en-US" sz="1375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combined approach allows us to identify robust and statistically significant patterns.</a:t>
            </a:r>
            <a:endParaRPr lang="en-US" sz="1375" dirty="0"/>
          </a:p>
        </p:txBody>
      </p:sp>
      <p:sp>
        <p:nvSpPr>
          <p:cNvPr id="5" name="Shape 2"/>
          <p:cNvSpPr/>
          <p:nvPr/>
        </p:nvSpPr>
        <p:spPr>
          <a:xfrm>
            <a:off x="234326" y="2050555"/>
            <a:ext cx="10795793" cy="1592064"/>
          </a:xfrm>
          <a:prstGeom prst="roundRect">
            <a:avLst>
              <a:gd name="adj" fmla="val 1692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6" name="Shape 3"/>
          <p:cNvSpPr/>
          <p:nvPr/>
        </p:nvSpPr>
        <p:spPr>
          <a:xfrm>
            <a:off x="234325" y="2050555"/>
            <a:ext cx="3598565" cy="1592064"/>
          </a:xfrm>
          <a:prstGeom prst="roundRect">
            <a:avLst>
              <a:gd name="adj" fmla="val 1692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7" name="Text 4"/>
          <p:cNvSpPr/>
          <p:nvPr/>
        </p:nvSpPr>
        <p:spPr>
          <a:xfrm>
            <a:off x="413812" y="2230041"/>
            <a:ext cx="2396232" cy="264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625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Robust Pattern Discovery</a:t>
            </a:r>
            <a:endParaRPr lang="en-US" sz="1625" dirty="0"/>
          </a:p>
        </p:txBody>
      </p:sp>
      <p:sp>
        <p:nvSpPr>
          <p:cNvPr id="8" name="Text 5"/>
          <p:cNvSpPr/>
          <p:nvPr/>
        </p:nvSpPr>
        <p:spPr>
          <a:xfrm>
            <a:off x="413812" y="2601714"/>
            <a:ext cx="2970312" cy="861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We can see that the motifs suggests that there’s global warming between the years 1750 – 2025 primarily at the later years</a:t>
            </a:r>
            <a:br>
              <a:rPr lang="en-US" sz="1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</a:br>
            <a:endParaRPr lang="en-US" sz="1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3832890" y="2050555"/>
            <a:ext cx="3598565" cy="1592064"/>
          </a:xfrm>
          <a:prstGeom prst="rect">
            <a:avLst/>
          </a:prstGeom>
          <a:solidFill>
            <a:srgbClr val="F3E8E8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0" name="Shape 7"/>
          <p:cNvSpPr/>
          <p:nvPr/>
        </p:nvSpPr>
        <p:spPr>
          <a:xfrm>
            <a:off x="3832890" y="2050555"/>
            <a:ext cx="25400" cy="1592064"/>
          </a:xfrm>
          <a:prstGeom prst="roundRect">
            <a:avLst>
              <a:gd name="adj" fmla="val 106025"/>
            </a:avLst>
          </a:prstGeom>
          <a:solidFill>
            <a:srgbClr val="D9CECE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1" name="Text 8"/>
          <p:cNvSpPr/>
          <p:nvPr/>
        </p:nvSpPr>
        <p:spPr>
          <a:xfrm>
            <a:off x="4281657" y="2230041"/>
            <a:ext cx="2112169" cy="264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625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Climatic Insights</a:t>
            </a:r>
            <a:endParaRPr lang="en-US" sz="1625" dirty="0"/>
          </a:p>
        </p:txBody>
      </p:sp>
      <p:sp>
        <p:nvSpPr>
          <p:cNvPr id="12" name="Text 9"/>
          <p:cNvSpPr/>
          <p:nvPr/>
        </p:nvSpPr>
        <p:spPr>
          <a:xfrm>
            <a:off x="4281656" y="2601714"/>
            <a:ext cx="2701032" cy="861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375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Identifying specific "shapes" in temperature shifts that correlate with known climate events.</a:t>
            </a:r>
            <a:endParaRPr lang="en-US" sz="1375" dirty="0"/>
          </a:p>
        </p:txBody>
      </p:sp>
      <p:sp>
        <p:nvSpPr>
          <p:cNvPr id="13" name="Shape 10"/>
          <p:cNvSpPr/>
          <p:nvPr/>
        </p:nvSpPr>
        <p:spPr>
          <a:xfrm>
            <a:off x="3608556" y="2622202"/>
            <a:ext cx="448767" cy="448767"/>
          </a:xfrm>
          <a:prstGeom prst="roundRect">
            <a:avLst>
              <a:gd name="adj" fmla="val 6001"/>
            </a:avLst>
          </a:prstGeom>
          <a:solidFill>
            <a:srgbClr val="FFFAFA"/>
          </a:solidFill>
          <a:ln w="30480">
            <a:solidFill>
              <a:srgbClr val="D9CECE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20773" y="2734419"/>
            <a:ext cx="224333" cy="224333"/>
          </a:xfrm>
          <a:prstGeom prst="rect">
            <a:avLst/>
          </a:prstGeom>
        </p:spPr>
      </p:pic>
      <p:sp>
        <p:nvSpPr>
          <p:cNvPr id="15" name="Shape 11"/>
          <p:cNvSpPr/>
          <p:nvPr/>
        </p:nvSpPr>
        <p:spPr>
          <a:xfrm>
            <a:off x="7431455" y="2050555"/>
            <a:ext cx="3598565" cy="1592064"/>
          </a:xfrm>
          <a:prstGeom prst="rect">
            <a:avLst/>
          </a:prstGeom>
          <a:solidFill>
            <a:srgbClr val="F3E8E8"/>
          </a:solidFill>
          <a:ln/>
        </p:spPr>
        <p:txBody>
          <a:bodyPr/>
          <a:lstStyle/>
          <a:p>
            <a:endParaRPr lang="en-US" sz="1500" dirty="0"/>
          </a:p>
        </p:txBody>
      </p:sp>
      <p:sp>
        <p:nvSpPr>
          <p:cNvPr id="16" name="Shape 12"/>
          <p:cNvSpPr/>
          <p:nvPr/>
        </p:nvSpPr>
        <p:spPr>
          <a:xfrm>
            <a:off x="7431455" y="2050555"/>
            <a:ext cx="25400" cy="1592064"/>
          </a:xfrm>
          <a:prstGeom prst="roundRect">
            <a:avLst>
              <a:gd name="adj" fmla="val 106025"/>
            </a:avLst>
          </a:prstGeom>
          <a:solidFill>
            <a:srgbClr val="D9CECE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7" name="Text 13"/>
          <p:cNvSpPr/>
          <p:nvPr/>
        </p:nvSpPr>
        <p:spPr>
          <a:xfrm>
            <a:off x="7880222" y="2230041"/>
            <a:ext cx="2112169" cy="264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600" dirty="0">
                <a:solidFill>
                  <a:schemeClr val="bg1"/>
                </a:solidFill>
              </a:rPr>
              <a:t>Algorithmic Success!</a:t>
            </a:r>
            <a:endParaRPr lang="en-US" sz="1625" dirty="0">
              <a:solidFill>
                <a:schemeClr val="bg1"/>
              </a:solidFill>
            </a:endParaRPr>
          </a:p>
        </p:txBody>
      </p:sp>
      <p:sp>
        <p:nvSpPr>
          <p:cNvPr id="18" name="Text 14"/>
          <p:cNvSpPr/>
          <p:nvPr/>
        </p:nvSpPr>
        <p:spPr>
          <a:xfrm>
            <a:off x="7880220" y="2601714"/>
            <a:ext cx="3124399" cy="861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38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Unlike exact matching, OPM and CTM found thousands of meaningful patterns by prioritizing structure over noise.</a:t>
            </a:r>
          </a:p>
        </p:txBody>
      </p:sp>
      <p:sp>
        <p:nvSpPr>
          <p:cNvPr id="19" name="Shape 15"/>
          <p:cNvSpPr/>
          <p:nvPr/>
        </p:nvSpPr>
        <p:spPr>
          <a:xfrm>
            <a:off x="7207121" y="2622202"/>
            <a:ext cx="448767" cy="448767"/>
          </a:xfrm>
          <a:prstGeom prst="roundRect">
            <a:avLst>
              <a:gd name="adj" fmla="val 6001"/>
            </a:avLst>
          </a:prstGeom>
          <a:solidFill>
            <a:srgbClr val="FFFAFA"/>
          </a:solidFill>
          <a:ln w="30480">
            <a:solidFill>
              <a:srgbClr val="D9CECE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19338" y="2734419"/>
            <a:ext cx="224333" cy="22433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104" y="2054325"/>
            <a:ext cx="6223794" cy="11733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583"/>
              </a:lnSpc>
            </a:pPr>
            <a:r>
              <a:rPr lang="en-US" sz="366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Task 2: Exact Repeating Sequences</a:t>
            </a:r>
            <a:endParaRPr lang="en-US" sz="3667" dirty="0"/>
          </a:p>
        </p:txBody>
      </p:sp>
      <p:sp>
        <p:nvSpPr>
          <p:cNvPr id="4" name="Text 1"/>
          <p:cNvSpPr/>
          <p:nvPr/>
        </p:nvSpPr>
        <p:spPr>
          <a:xfrm>
            <a:off x="698104" y="3526830"/>
            <a:ext cx="6223794" cy="1276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Delving into the core of data integrity, this task focuses on identifying exact repeating sequences within a massive dataset. Understanding these patterns is crucial for validating data quality and revealing inherent structures.</a:t>
            </a:r>
            <a:endParaRPr lang="en-US" sz="1542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7198" y="550069"/>
            <a:ext cx="8384083" cy="501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917"/>
              </a:lnSpc>
            </a:pPr>
            <a:r>
              <a:rPr lang="en-US" sz="312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Challenge: Scalable Substring Comparison</a:t>
            </a:r>
            <a:endParaRPr lang="en-US" sz="3125" dirty="0"/>
          </a:p>
        </p:txBody>
      </p:sp>
      <p:sp>
        <p:nvSpPr>
          <p:cNvPr id="3" name="Shape 1"/>
          <p:cNvSpPr/>
          <p:nvPr/>
        </p:nvSpPr>
        <p:spPr>
          <a:xfrm>
            <a:off x="597198" y="1393131"/>
            <a:ext cx="5413474" cy="4914801"/>
          </a:xfrm>
          <a:prstGeom prst="roundRect">
            <a:avLst>
              <a:gd name="adj" fmla="val 521"/>
            </a:avLst>
          </a:prstGeom>
          <a:solidFill>
            <a:srgbClr val="FFFAFA"/>
          </a:solidFill>
          <a:ln w="22860">
            <a:solidFill>
              <a:srgbClr val="D9CEC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86805" y="1582738"/>
            <a:ext cx="2050356" cy="250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8"/>
              </a:lnSpc>
            </a:pPr>
            <a:r>
              <a:rPr lang="en-US" sz="1542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Massive String Dataset</a:t>
            </a:r>
            <a:endParaRPr lang="en-US" sz="1542" dirty="0"/>
          </a:p>
        </p:txBody>
      </p:sp>
      <p:sp>
        <p:nvSpPr>
          <p:cNvPr id="5" name="Text 3"/>
          <p:cNvSpPr/>
          <p:nvPr/>
        </p:nvSpPr>
        <p:spPr>
          <a:xfrm>
            <a:off x="786805" y="1935857"/>
            <a:ext cx="5034260" cy="546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entire dataset is treated as a single, contiguous string of characters, demanding efficient processing methods.</a:t>
            </a:r>
            <a:endParaRPr lang="en-US" sz="1333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805" y="2673846"/>
            <a:ext cx="5034260" cy="3444478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6181229" y="1393131"/>
            <a:ext cx="5413573" cy="4914801"/>
          </a:xfrm>
          <a:prstGeom prst="roundRect">
            <a:avLst>
              <a:gd name="adj" fmla="val 521"/>
            </a:avLst>
          </a:prstGeom>
          <a:solidFill>
            <a:srgbClr val="FFFAFA"/>
          </a:solidFill>
          <a:ln w="22860">
            <a:solidFill>
              <a:srgbClr val="D9CEC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370836" y="1582738"/>
            <a:ext cx="2374107" cy="250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8"/>
              </a:lnSpc>
            </a:pPr>
            <a:r>
              <a:rPr lang="en-US" sz="1542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Inefficient Naive Approach</a:t>
            </a:r>
            <a:endParaRPr lang="en-US" sz="1542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6"/>
              <p:cNvSpPr/>
              <p:nvPr/>
            </p:nvSpPr>
            <p:spPr>
              <a:xfrm>
                <a:off x="6370836" y="1935857"/>
                <a:ext cx="5034359" cy="5461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2125"/>
                  </a:lnSpc>
                </a:pPr>
                <a:r>
                  <a:rPr lang="en-US" sz="1333" dirty="0">
                    <a:solidFill>
                      <a:srgbClr val="3B3535"/>
                    </a:solidFill>
                    <a:latin typeface="Roboto Light" pitchFamily="34" charset="0"/>
                    <a:ea typeface="Roboto Light" pitchFamily="34" charset="-122"/>
                    <a:cs typeface="Roboto Light" pitchFamily="34" charset="-120"/>
                  </a:rPr>
                  <a:t>A direct, brute-force comparison of every possible substring would result in an unfeasible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333" b="0" i="1" smtClean="0">
                            <a:solidFill>
                              <a:srgbClr val="3B3535"/>
                            </a:solidFill>
                            <a:latin typeface="Cambria Math" panose="02040503050406030204" pitchFamily="18" charset="0"/>
                            <a:ea typeface="Roboto Light" pitchFamily="34" charset="-122"/>
                            <a:cs typeface="Roboto Light" pitchFamily="34" charset="-120"/>
                          </a:rPr>
                        </m:ctrlPr>
                      </m:sSupPr>
                      <m:e>
                        <m:r>
                          <a:rPr lang="en-US" sz="1333" b="0" i="1" smtClean="0">
                            <a:solidFill>
                              <a:srgbClr val="3B3535"/>
                            </a:solidFill>
                            <a:latin typeface="Cambria Math" panose="02040503050406030204" pitchFamily="18" charset="0"/>
                            <a:ea typeface="Roboto Light" pitchFamily="34" charset="-122"/>
                            <a:cs typeface="Roboto Light" pitchFamily="34" charset="-120"/>
                          </a:rPr>
                          <m:t>𝑁</m:t>
                        </m:r>
                      </m:e>
                      <m:sup>
                        <m:r>
                          <a:rPr lang="en-US" sz="1333" b="0" i="1" smtClean="0">
                            <a:solidFill>
                              <a:srgbClr val="3B3535"/>
                            </a:solidFill>
                            <a:latin typeface="Cambria Math" panose="02040503050406030204" pitchFamily="18" charset="0"/>
                            <a:ea typeface="Roboto Light" pitchFamily="34" charset="-122"/>
                            <a:cs typeface="Roboto Light" pitchFamily="34" charset="-12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333" dirty="0">
                    <a:solidFill>
                      <a:srgbClr val="3B3535"/>
                    </a:solidFill>
                    <a:latin typeface="Roboto Light" pitchFamily="34" charset="0"/>
                    <a:ea typeface="Roboto Light" pitchFamily="34" charset="-122"/>
                    <a:cs typeface="Roboto Light" pitchFamily="34" charset="-120"/>
                  </a:rPr>
                  <a:t>) time complexity for large datasets.</a:t>
                </a:r>
                <a:endParaRPr lang="en-US" sz="1333" dirty="0"/>
              </a:p>
            </p:txBody>
          </p:sp>
        </mc:Choice>
        <mc:Fallback xmlns="">
          <p:sp>
            <p:nvSpPr>
              <p:cNvPr id="9" name="Text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0836" y="1935857"/>
                <a:ext cx="5034359" cy="546100"/>
              </a:xfrm>
              <a:prstGeom prst="rect">
                <a:avLst/>
              </a:prstGeom>
              <a:blipFill>
                <a:blip r:embed="rId4"/>
                <a:stretch>
                  <a:fillRect l="-2058" t="-3371" r="-242" b="-13483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0836" y="2673846"/>
            <a:ext cx="5034359" cy="344447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104" y="777677"/>
            <a:ext cx="8720633" cy="586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83"/>
              </a:lnSpc>
            </a:pPr>
            <a:r>
              <a:rPr lang="en-US" sz="366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Solution: Advanced String Algorithms</a:t>
            </a:r>
            <a:endParaRPr lang="en-US" sz="3667" dirty="0"/>
          </a:p>
        </p:txBody>
      </p:sp>
      <p:sp>
        <p:nvSpPr>
          <p:cNvPr id="3" name="Text 1"/>
          <p:cNvSpPr/>
          <p:nvPr/>
        </p:nvSpPr>
        <p:spPr>
          <a:xfrm>
            <a:off x="1460996" y="3236516"/>
            <a:ext cx="2346821" cy="293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292"/>
              </a:lnSpc>
            </a:pPr>
            <a:r>
              <a:rPr lang="en-US" sz="1833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Suffix Array</a:t>
            </a:r>
            <a:endParaRPr lang="en-US" sz="1833" dirty="0"/>
          </a:p>
        </p:txBody>
      </p:sp>
      <p:sp>
        <p:nvSpPr>
          <p:cNvPr id="4" name="Text 2"/>
          <p:cNvSpPr/>
          <p:nvPr/>
        </p:nvSpPr>
        <p:spPr>
          <a:xfrm>
            <a:off x="698104" y="3649464"/>
            <a:ext cx="3109714" cy="957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powerful data structure used to quickly locate substrings within a larger text.</a:t>
            </a:r>
            <a:endParaRPr lang="en-US" sz="1542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776" y="2032496"/>
            <a:ext cx="3778448" cy="3778448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43933" y="3545086"/>
            <a:ext cx="298450" cy="2984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284370" y="1763316"/>
            <a:ext cx="2346821" cy="293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LCP Array</a:t>
            </a:r>
            <a:endParaRPr lang="en-US" sz="1833" dirty="0"/>
          </a:p>
        </p:txBody>
      </p:sp>
      <p:sp>
        <p:nvSpPr>
          <p:cNvPr id="8" name="Text 4"/>
          <p:cNvSpPr/>
          <p:nvPr/>
        </p:nvSpPr>
        <p:spPr>
          <a:xfrm>
            <a:off x="8284369" y="2176264"/>
            <a:ext cx="3209528" cy="1595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Longest Common Prefix (LCP) array complements the Suffix Array, storing the lengths of the longest common prefixes between adjacent suffixes.</a:t>
            </a:r>
            <a:endParaRPr lang="en-US" sz="1542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6776" y="2032496"/>
            <a:ext cx="3778448" cy="3778448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94996" y="2757884"/>
            <a:ext cx="298450" cy="29845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84370" y="4071343"/>
            <a:ext cx="2346821" cy="293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DC3 Algorithm</a:t>
            </a:r>
            <a:endParaRPr lang="en-US" sz="1833" dirty="0"/>
          </a:p>
        </p:txBody>
      </p:sp>
      <p:sp>
        <p:nvSpPr>
          <p:cNvPr id="12" name="Text 6"/>
          <p:cNvSpPr/>
          <p:nvPr/>
        </p:nvSpPr>
        <p:spPr>
          <a:xfrm>
            <a:off x="8284369" y="4484291"/>
            <a:ext cx="3209528" cy="1595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Difference Cover 3 algorithm (DC3) is employed to construct Suffix Arrays and LCP Arrays efficiently, enabling fast pattern identification.</a:t>
            </a:r>
            <a:endParaRPr lang="en-US" sz="1542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6776" y="2032496"/>
            <a:ext cx="3778448" cy="3778448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01197" y="5014318"/>
            <a:ext cx="298450" cy="2984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104" y="1113433"/>
            <a:ext cx="10795793" cy="938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667"/>
              </a:lnSpc>
            </a:pPr>
            <a:r>
              <a:rPr lang="en-US" sz="291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Dataset: Berkeley Earth High-Resolution Land-Only Average</a:t>
            </a:r>
            <a:endParaRPr lang="en-US" sz="2917" dirty="0"/>
          </a:p>
        </p:txBody>
      </p:sp>
      <p:sp>
        <p:nvSpPr>
          <p:cNvPr id="3" name="Text 1"/>
          <p:cNvSpPr/>
          <p:nvPr/>
        </p:nvSpPr>
        <p:spPr>
          <a:xfrm>
            <a:off x="698104" y="2530872"/>
            <a:ext cx="6282829" cy="1276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 utilized the Berkeley Earth dataset, a comprehensive record of land-only temperature averages. This high-resolution data provides crucial insights into global temperature shifts, forming the foundation of our analysis.</a:t>
            </a:r>
            <a:endParaRPr lang="en-US" sz="1542" dirty="0"/>
          </a:p>
        </p:txBody>
      </p:sp>
      <p:sp>
        <p:nvSpPr>
          <p:cNvPr id="4" name="Text 2"/>
          <p:cNvSpPr/>
          <p:nvPr/>
        </p:nvSpPr>
        <p:spPr>
          <a:xfrm>
            <a:off x="698104" y="3987106"/>
            <a:ext cx="6282829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00"/>
              </a:lnSpc>
              <a:buSzPct val="100000"/>
              <a:buChar char="•"/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Global land temperature anomalies</a:t>
            </a:r>
            <a:endParaRPr lang="en-US" sz="1542" dirty="0"/>
          </a:p>
        </p:txBody>
      </p:sp>
      <p:sp>
        <p:nvSpPr>
          <p:cNvPr id="5" name="Text 3"/>
          <p:cNvSpPr/>
          <p:nvPr/>
        </p:nvSpPr>
        <p:spPr>
          <a:xfrm>
            <a:off x="698104" y="4376043"/>
            <a:ext cx="6282829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00"/>
              </a:lnSpc>
              <a:buSzPct val="100000"/>
              <a:buChar char="•"/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High-resolution monthly data</a:t>
            </a:r>
            <a:endParaRPr lang="en-US" sz="1542" dirty="0"/>
          </a:p>
        </p:txBody>
      </p:sp>
      <p:sp>
        <p:nvSpPr>
          <p:cNvPr id="6" name="Text 4"/>
          <p:cNvSpPr/>
          <p:nvPr/>
        </p:nvSpPr>
        <p:spPr>
          <a:xfrm>
            <a:off x="698104" y="4764981"/>
            <a:ext cx="6282829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00"/>
              </a:lnSpc>
              <a:buSzPct val="100000"/>
              <a:buChar char="•"/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Extensive historical coverage</a:t>
            </a:r>
            <a:endParaRPr lang="en-US" sz="1542" dirty="0"/>
          </a:p>
        </p:txBody>
      </p:sp>
      <p:sp>
        <p:nvSpPr>
          <p:cNvPr id="7" name="Text 5"/>
          <p:cNvSpPr/>
          <p:nvPr/>
        </p:nvSpPr>
        <p:spPr>
          <a:xfrm>
            <a:off x="698104" y="5153918"/>
            <a:ext cx="6282829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00"/>
              </a:lnSpc>
              <a:buSzPct val="100000"/>
              <a:buChar char="•"/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Essential for climate pattern discovery</a:t>
            </a:r>
            <a:endParaRPr lang="en-US" sz="1542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851" y="2575720"/>
            <a:ext cx="4026297" cy="294441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104" y="748606"/>
            <a:ext cx="8188424" cy="586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83"/>
              </a:lnSpc>
            </a:pPr>
            <a:r>
              <a:rPr lang="en-US" sz="366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Longest Repeated Sequence Identified</a:t>
            </a:r>
            <a:endParaRPr lang="en-US" sz="3667" dirty="0"/>
          </a:p>
        </p:txBody>
      </p:sp>
      <p:sp>
        <p:nvSpPr>
          <p:cNvPr id="3" name="Text 1"/>
          <p:cNvSpPr/>
          <p:nvPr/>
        </p:nvSpPr>
        <p:spPr>
          <a:xfrm>
            <a:off x="698104" y="1833860"/>
            <a:ext cx="2346821" cy="293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Sequence Details</a:t>
            </a:r>
            <a:endParaRPr lang="en-US" sz="1833" dirty="0"/>
          </a:p>
        </p:txBody>
      </p:sp>
      <p:sp>
        <p:nvSpPr>
          <p:cNvPr id="4" name="Text 2"/>
          <p:cNvSpPr/>
          <p:nvPr/>
        </p:nvSpPr>
        <p:spPr>
          <a:xfrm>
            <a:off x="698104" y="2326581"/>
            <a:ext cx="6282829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00"/>
              </a:lnSpc>
              <a:buSzPct val="100000"/>
              <a:buChar char="•"/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Length: </a:t>
            </a:r>
            <a:r>
              <a:rPr lang="en-US" sz="1542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37 characters</a:t>
            </a:r>
            <a:endParaRPr lang="en-US" sz="1542" dirty="0"/>
          </a:p>
        </p:txBody>
      </p:sp>
      <p:sp>
        <p:nvSpPr>
          <p:cNvPr id="5" name="Text 3"/>
          <p:cNvSpPr/>
          <p:nvPr/>
        </p:nvSpPr>
        <p:spPr>
          <a:xfrm>
            <a:off x="698104" y="2715518"/>
            <a:ext cx="6282829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00"/>
              </a:lnSpc>
              <a:buSzPct val="100000"/>
              <a:buChar char="•"/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Occurrences: </a:t>
            </a:r>
            <a:r>
              <a:rPr lang="en-US" sz="1542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Exactly twice</a:t>
            </a: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in the dataset</a:t>
            </a:r>
            <a:endParaRPr lang="en-US" sz="1542" dirty="0"/>
          </a:p>
        </p:txBody>
      </p:sp>
      <p:sp>
        <p:nvSpPr>
          <p:cNvPr id="6" name="Text 4"/>
          <p:cNvSpPr/>
          <p:nvPr/>
        </p:nvSpPr>
        <p:spPr>
          <a:xfrm>
            <a:off x="698104" y="3104456"/>
            <a:ext cx="6282829" cy="331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500"/>
              </a:lnSpc>
              <a:buSzPct val="100000"/>
              <a:buChar char="•"/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Sequence: </a:t>
            </a:r>
            <a:r>
              <a:rPr lang="en-US" sz="1542" dirty="0">
                <a:solidFill>
                  <a:srgbClr val="3B3535"/>
                </a:solidFill>
                <a:highlight>
                  <a:srgbClr val="F2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-0.3050.201-0.2840.192-0.3140.1531903</a:t>
            </a:r>
            <a:endParaRPr lang="en-US" sz="1542" dirty="0"/>
          </a:p>
        </p:txBody>
      </p:sp>
      <p:sp>
        <p:nvSpPr>
          <p:cNvPr id="7" name="Text 5"/>
          <p:cNvSpPr/>
          <p:nvPr/>
        </p:nvSpPr>
        <p:spPr>
          <a:xfrm>
            <a:off x="698104" y="3635772"/>
            <a:ext cx="2346821" cy="293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Interpretation</a:t>
            </a:r>
            <a:endParaRPr lang="en-US" sz="1833" dirty="0"/>
          </a:p>
        </p:txBody>
      </p:sp>
      <p:sp>
        <p:nvSpPr>
          <p:cNvPr id="8" name="Text 6"/>
          <p:cNvSpPr/>
          <p:nvPr/>
        </p:nvSpPr>
        <p:spPr>
          <a:xfrm>
            <a:off x="698104" y="4128492"/>
            <a:ext cx="6282829" cy="1276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37-character sequence likely points to either two distinct historical periods with identical temperature anomalies and uncertainties (down to the third decimal point), or it indicates a specific data artifact within the dataset.</a:t>
            </a:r>
            <a:endParaRPr lang="en-US" sz="1542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851" y="1858764"/>
            <a:ext cx="4026297" cy="402629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104" y="748606"/>
            <a:ext cx="5729288" cy="586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83"/>
              </a:lnSpc>
            </a:pPr>
            <a:r>
              <a:rPr lang="en-US" sz="366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Most Frequent Pattern: "0."</a:t>
            </a:r>
            <a:endParaRPr lang="en-US" sz="3667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03" y="1858764"/>
            <a:ext cx="4026297" cy="40262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217320" y="1833860"/>
            <a:ext cx="2346821" cy="293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Pattern Identified</a:t>
            </a:r>
            <a:endParaRPr lang="en-US" sz="1833" dirty="0"/>
          </a:p>
        </p:txBody>
      </p:sp>
      <p:sp>
        <p:nvSpPr>
          <p:cNvPr id="5" name="Text 2"/>
          <p:cNvSpPr/>
          <p:nvPr/>
        </p:nvSpPr>
        <p:spPr>
          <a:xfrm>
            <a:off x="5217320" y="2326581"/>
            <a:ext cx="6282829" cy="651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most frequent pattern discovered was "</a:t>
            </a:r>
            <a:r>
              <a:rPr lang="en-US" sz="1542" dirty="0">
                <a:solidFill>
                  <a:srgbClr val="3B3535"/>
                </a:solidFill>
                <a:highlight>
                  <a:srgbClr val="F2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0.</a:t>
            </a: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", appearing an astonishing </a:t>
            </a:r>
            <a:r>
              <a:rPr lang="en-US" sz="1542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29,886 times</a:t>
            </a: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throughout the dataset.</a:t>
            </a:r>
            <a:endParaRPr lang="en-US" sz="1542" dirty="0"/>
          </a:p>
        </p:txBody>
      </p:sp>
      <p:sp>
        <p:nvSpPr>
          <p:cNvPr id="6" name="Text 3"/>
          <p:cNvSpPr/>
          <p:nvPr/>
        </p:nvSpPr>
        <p:spPr>
          <a:xfrm>
            <a:off x="5217319" y="3177084"/>
            <a:ext cx="2638028" cy="293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Contextual Interpretation</a:t>
            </a:r>
            <a:endParaRPr lang="en-US" sz="1833" dirty="0"/>
          </a:p>
        </p:txBody>
      </p:sp>
      <p:sp>
        <p:nvSpPr>
          <p:cNvPr id="7" name="Text 4"/>
          <p:cNvSpPr/>
          <p:nvPr/>
        </p:nvSpPr>
        <p:spPr>
          <a:xfrm>
            <a:off x="5217320" y="3669804"/>
            <a:ext cx="6282829" cy="1289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high frequency directly reflects the inherent formatting of the data itself. The vast majority of numerical entries within the file represent decimal values that either start with </a:t>
            </a:r>
            <a:r>
              <a:rPr lang="en-US" sz="1542" dirty="0">
                <a:solidFill>
                  <a:srgbClr val="3B3535"/>
                </a:solidFill>
                <a:highlight>
                  <a:srgbClr val="F2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</a:t>
            </a: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or </a:t>
            </a:r>
            <a:r>
              <a:rPr lang="en-US" sz="1542" dirty="0">
                <a:solidFill>
                  <a:srgbClr val="3B3535"/>
                </a:solidFill>
                <a:highlight>
                  <a:srgbClr val="F2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-0</a:t>
            </a: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making "</a:t>
            </a:r>
            <a:r>
              <a:rPr lang="en-US" sz="1542" dirty="0">
                <a:solidFill>
                  <a:srgbClr val="3B3535"/>
                </a:solidFill>
                <a:highlight>
                  <a:srgbClr val="F2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0.</a:t>
            </a:r>
            <a:r>
              <a:rPr lang="en-US" sz="1542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" a ubiquitous prefix.</a:t>
            </a:r>
            <a:endParaRPr lang="en-US" sz="1542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4435" y="451843"/>
            <a:ext cx="5944096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17"/>
              </a:lnSpc>
            </a:pPr>
            <a:r>
              <a:rPr lang="en-US" sz="233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Maximal Repeats and Data Structure Insights</a:t>
            </a:r>
            <a:endParaRPr lang="en-US" sz="2333" dirty="0"/>
          </a:p>
        </p:txBody>
      </p:sp>
      <p:sp>
        <p:nvSpPr>
          <p:cNvPr id="3" name="Text 1"/>
          <p:cNvSpPr/>
          <p:nvPr/>
        </p:nvSpPr>
        <p:spPr>
          <a:xfrm>
            <a:off x="554434" y="875109"/>
            <a:ext cx="1851422" cy="186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458"/>
              </a:lnSpc>
            </a:pPr>
            <a:r>
              <a:rPr lang="en-US" sz="116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Definition: Maximal Repeats</a:t>
            </a:r>
            <a:endParaRPr lang="en-US" sz="1167" dirty="0"/>
          </a:p>
        </p:txBody>
      </p:sp>
      <p:sp>
        <p:nvSpPr>
          <p:cNvPr id="4" name="Text 2"/>
          <p:cNvSpPr/>
          <p:nvPr/>
        </p:nvSpPr>
        <p:spPr>
          <a:xfrm>
            <a:off x="554434" y="1251446"/>
            <a:ext cx="11083132" cy="202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just">
              <a:lnSpc>
                <a:spcPts val="1583"/>
              </a:lnSpc>
            </a:pPr>
            <a:r>
              <a:rPr lang="en-US" sz="110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"Maximal Repeats" are patterns that cannot be extended to the left or right without diminishing their repetition frequency, providing insights into the inherent structure of the data.</a:t>
            </a:r>
            <a:endParaRPr lang="en-US" sz="1100" b="1" dirty="0"/>
          </a:p>
        </p:txBody>
      </p:sp>
      <p:sp>
        <p:nvSpPr>
          <p:cNvPr id="5" name="Shape 3"/>
          <p:cNvSpPr/>
          <p:nvPr/>
        </p:nvSpPr>
        <p:spPr>
          <a:xfrm>
            <a:off x="521317" y="2033950"/>
            <a:ext cx="1847156" cy="718443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55746" y="2304023"/>
            <a:ext cx="178197" cy="17819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495175" y="2160652"/>
            <a:ext cx="1187351" cy="186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458"/>
              </a:lnSpc>
            </a:pPr>
            <a:r>
              <a:rPr lang="en-US" sz="1167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Length 6: ".0210."</a:t>
            </a:r>
            <a:endParaRPr lang="en-US" sz="1167" dirty="0"/>
          </a:p>
        </p:txBody>
      </p:sp>
      <p:sp>
        <p:nvSpPr>
          <p:cNvPr id="8" name="Text 5"/>
          <p:cNvSpPr/>
          <p:nvPr/>
        </p:nvSpPr>
        <p:spPr>
          <a:xfrm>
            <a:off x="2495175" y="2422987"/>
            <a:ext cx="1187351" cy="202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95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Frequency: 124 times</a:t>
            </a:r>
            <a:endParaRPr lang="en-US" sz="958" dirty="0"/>
          </a:p>
        </p:txBody>
      </p:sp>
      <p:sp>
        <p:nvSpPr>
          <p:cNvPr id="9" name="Shape 6"/>
          <p:cNvSpPr/>
          <p:nvPr/>
        </p:nvSpPr>
        <p:spPr>
          <a:xfrm>
            <a:off x="2431774" y="2749217"/>
            <a:ext cx="9109373" cy="6350"/>
          </a:xfrm>
          <a:prstGeom prst="roundRect">
            <a:avLst>
              <a:gd name="adj" fmla="val 299365"/>
            </a:avLst>
          </a:prstGeom>
          <a:solidFill>
            <a:srgbClr val="D9CEC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54434" y="2793029"/>
            <a:ext cx="3694311" cy="718443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79374" y="3085767"/>
            <a:ext cx="178197" cy="17819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4342329" y="2942396"/>
            <a:ext cx="1435497" cy="186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458"/>
              </a:lnSpc>
            </a:pPr>
            <a:r>
              <a:rPr lang="en-US" sz="1167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Length 9: "-0.0180.0"</a:t>
            </a:r>
            <a:endParaRPr lang="en-US" sz="1167" dirty="0"/>
          </a:p>
        </p:txBody>
      </p:sp>
      <p:sp>
        <p:nvSpPr>
          <p:cNvPr id="13" name="Text 9"/>
          <p:cNvSpPr/>
          <p:nvPr/>
        </p:nvSpPr>
        <p:spPr>
          <a:xfrm>
            <a:off x="4342329" y="3204731"/>
            <a:ext cx="1435497" cy="202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95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Frequency: 35 times</a:t>
            </a:r>
            <a:endParaRPr lang="en-US" sz="958" dirty="0"/>
          </a:p>
        </p:txBody>
      </p:sp>
      <p:sp>
        <p:nvSpPr>
          <p:cNvPr id="14" name="Shape 10"/>
          <p:cNvSpPr/>
          <p:nvPr/>
        </p:nvSpPr>
        <p:spPr>
          <a:xfrm>
            <a:off x="4278929" y="3530962"/>
            <a:ext cx="7262218" cy="6350"/>
          </a:xfrm>
          <a:prstGeom prst="roundRect">
            <a:avLst>
              <a:gd name="adj" fmla="val 299365"/>
            </a:avLst>
          </a:prstGeom>
          <a:solidFill>
            <a:srgbClr val="D9CEC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1"/>
          <p:cNvSpPr/>
          <p:nvPr/>
        </p:nvSpPr>
        <p:spPr>
          <a:xfrm>
            <a:off x="521317" y="3597439"/>
            <a:ext cx="5541566" cy="718443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203001" y="3867512"/>
            <a:ext cx="178197" cy="17819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6189585" y="3724140"/>
            <a:ext cx="2300684" cy="186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458"/>
              </a:lnSpc>
            </a:pPr>
            <a:r>
              <a:rPr lang="en-US" sz="1167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Length 37: The Longest Sequence</a:t>
            </a:r>
            <a:endParaRPr lang="en-US" sz="1167" dirty="0"/>
          </a:p>
        </p:txBody>
      </p:sp>
      <p:sp>
        <p:nvSpPr>
          <p:cNvPr id="18" name="Text 13"/>
          <p:cNvSpPr/>
          <p:nvPr/>
        </p:nvSpPr>
        <p:spPr>
          <a:xfrm>
            <a:off x="6189585" y="3986476"/>
            <a:ext cx="2300684" cy="202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95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Frequency: 2 times</a:t>
            </a:r>
            <a:endParaRPr lang="en-US" sz="958" dirty="0"/>
          </a:p>
        </p:txBody>
      </p:sp>
      <p:sp>
        <p:nvSpPr>
          <p:cNvPr id="19" name="Text 14"/>
          <p:cNvSpPr/>
          <p:nvPr/>
        </p:nvSpPr>
        <p:spPr>
          <a:xfrm>
            <a:off x="521316" y="4458360"/>
            <a:ext cx="11083132" cy="405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583"/>
              </a:lnSpc>
            </a:pPr>
            <a:r>
              <a:rPr lang="en-US" sz="95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exact string matching predominantly highlights the </a:t>
            </a:r>
            <a:r>
              <a:rPr lang="en-US" sz="958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structure of data recording</a:t>
            </a:r>
            <a:r>
              <a:rPr lang="en-US" sz="95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(e.g., decimal points, common prefixes like "-0.0") rather than revealing significant climate trends. This finding further justifies the necessity of </a:t>
            </a:r>
            <a:r>
              <a:rPr lang="en-US" sz="958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Task 1 (Motif Mining)</a:t>
            </a:r>
            <a:r>
              <a:rPr lang="en-US" sz="95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for unearthing meaningful climate patterns.</a:t>
            </a:r>
            <a:endParaRPr lang="en-US" sz="958" dirty="0"/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5FABF11F-428F-7D2D-809D-55F8EA0FEB1F}"/>
              </a:ext>
            </a:extLst>
          </p:cNvPr>
          <p:cNvSpPr txBox="1"/>
          <p:nvPr/>
        </p:nvSpPr>
        <p:spPr>
          <a:xfrm>
            <a:off x="521316" y="15534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he-IL" altLang="he-IL" sz="1800" i="1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Top</a:t>
            </a:r>
            <a:r>
              <a:rPr kumimoji="0" lang="he-IL" altLang="he-IL" sz="180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kumimoji="0" lang="he-IL" altLang="he-IL" sz="1800" i="1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Results</a:t>
            </a:r>
            <a:r>
              <a:rPr lang="en-US" altLang="he-IL" i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:</a:t>
            </a:r>
            <a:endParaRPr kumimoji="0" lang="he-IL" altLang="he-IL" sz="1800" i="1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5F4996-2131-EFF8-CED4-D7B80EB38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משימות:</a:t>
            </a:r>
            <a:br>
              <a:rPr lang="en-US" dirty="0"/>
            </a:b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9B6A37B-E860-4EC4-5E40-04F419998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he-IL" dirty="0"/>
              <a:t> -  לתת הערות לקוד</a:t>
            </a:r>
            <a:r>
              <a:rPr lang="en-US" dirty="0"/>
              <a:t> </a:t>
            </a:r>
            <a:r>
              <a:rPr lang="he-IL" dirty="0"/>
              <a:t>יוני</a:t>
            </a:r>
            <a:r>
              <a:rPr lang="en-US" dirty="0"/>
              <a:t> V</a:t>
            </a:r>
            <a:endParaRPr lang="he-IL" dirty="0"/>
          </a:p>
          <a:p>
            <a:r>
              <a:rPr lang="he-IL" dirty="0"/>
              <a:t>ללעשות את הדוח</a:t>
            </a:r>
            <a:r>
              <a:rPr lang="en-US" dirty="0"/>
              <a:t> -  </a:t>
            </a:r>
            <a:r>
              <a:rPr lang="he-IL" dirty="0"/>
              <a:t>יובל</a:t>
            </a:r>
            <a:r>
              <a:rPr lang="en-US" dirty="0"/>
              <a:t> </a:t>
            </a:r>
            <a:endParaRPr lang="he-IL" dirty="0"/>
          </a:p>
          <a:p>
            <a:r>
              <a:rPr lang="he-IL" dirty="0"/>
              <a:t>סיים את המצגת</a:t>
            </a:r>
          </a:p>
          <a:p>
            <a:r>
              <a:rPr lang="he-IL" dirty="0"/>
              <a:t>לבנות גרף עבור עשרת המוטיבים הגדולים ביותר של </a:t>
            </a:r>
            <a:r>
              <a:rPr lang="en-US" dirty="0"/>
              <a:t>CTM,OPM. -</a:t>
            </a:r>
            <a:r>
              <a:rPr lang="en-US" dirty="0" err="1"/>
              <a:t>shahar</a:t>
            </a:r>
            <a:endParaRPr lang="en-US" dirty="0"/>
          </a:p>
          <a:p>
            <a:r>
              <a:rPr lang="en-US" dirty="0"/>
              <a:t>CTM OPM</a:t>
            </a:r>
            <a:r>
              <a:rPr lang="he-IL" dirty="0"/>
              <a:t>גרף  </a:t>
            </a:r>
            <a:r>
              <a:rPr lang="en-US" dirty="0"/>
              <a:t>BAR</a:t>
            </a:r>
            <a:r>
              <a:rPr lang="he-IL" dirty="0"/>
              <a:t> שך כל המוטיפים מאורכים שונים</a:t>
            </a:r>
            <a:r>
              <a:rPr lang="en-US" dirty="0"/>
              <a:t>- yoni V</a:t>
            </a:r>
            <a:endParaRPr lang="he-IL" dirty="0"/>
          </a:p>
          <a:p>
            <a:r>
              <a:rPr lang="he-IL" dirty="0"/>
              <a:t>עץ של איך נראה העץ של  כל אורך אפשרי</a:t>
            </a:r>
            <a:r>
              <a:rPr lang="en-US" dirty="0"/>
              <a:t> </a:t>
            </a:r>
            <a:r>
              <a:rPr lang="en-US" dirty="0" err="1"/>
              <a:t>CTm</a:t>
            </a:r>
            <a:r>
              <a:rPr lang="en-US" dirty="0"/>
              <a:t> TOP </a:t>
            </a:r>
            <a:r>
              <a:rPr lang="he-IL" dirty="0"/>
              <a:t> עצים משמעותיים</a:t>
            </a:r>
            <a:r>
              <a:rPr lang="en-US" dirty="0"/>
              <a:t> </a:t>
            </a:r>
            <a:r>
              <a:rPr lang="en-US" dirty="0" err="1"/>
              <a:t>shahar</a:t>
            </a:r>
            <a:endParaRPr lang="en-US" dirty="0"/>
          </a:p>
          <a:p>
            <a:r>
              <a:rPr lang="he-IL" dirty="0"/>
              <a:t>להוסיף </a:t>
            </a:r>
            <a:r>
              <a:rPr lang="en-US" dirty="0"/>
              <a:t>TASK </a:t>
            </a:r>
            <a:r>
              <a:rPr lang="he-IL" dirty="0"/>
              <a:t>2</a:t>
            </a:r>
            <a:r>
              <a:rPr lang="en-US" dirty="0"/>
              <a:t> </a:t>
            </a:r>
            <a:r>
              <a:rPr lang="en-US" dirty="0" err="1"/>
              <a:t>yoniV</a:t>
            </a:r>
            <a:endParaRPr lang="he-IL" dirty="0"/>
          </a:p>
          <a:p>
            <a:r>
              <a:rPr lang="he-IL" dirty="0"/>
              <a:t>להרחיב את הגרף</a:t>
            </a:r>
            <a:r>
              <a:rPr lang="en-US" dirty="0"/>
              <a:t> yoni V</a:t>
            </a:r>
            <a:endParaRPr lang="he-I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70104" y="666651"/>
            <a:ext cx="4679256" cy="375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17"/>
              </a:lnSpc>
            </a:pPr>
            <a:r>
              <a:rPr lang="en-US" sz="233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Challenge: Beyond Raw Values</a:t>
            </a:r>
            <a:endParaRPr lang="en-US" sz="2333" dirty="0"/>
          </a:p>
        </p:txBody>
      </p:sp>
      <p:sp>
        <p:nvSpPr>
          <p:cNvPr id="4" name="Text 1"/>
          <p:cNvSpPr/>
          <p:nvPr/>
        </p:nvSpPr>
        <p:spPr>
          <a:xfrm>
            <a:off x="5270104" y="1281509"/>
            <a:ext cx="6223794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Analyzing climate data presents a unique challenge: raw temperature values rarely repeat exactly. This makes identifying meaningful "shapes" and "trends" exceptionally difficult when relying solely on numerical similarity.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5270103" y="2465883"/>
            <a:ext cx="3032125" cy="1908175"/>
          </a:xfrm>
          <a:prstGeom prst="roundRect">
            <a:avLst>
              <a:gd name="adj" fmla="val 4792"/>
            </a:avLst>
          </a:prstGeom>
          <a:solidFill>
            <a:srgbClr val="FFFAFA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6" name="Shape 3"/>
          <p:cNvSpPr/>
          <p:nvPr/>
        </p:nvSpPr>
        <p:spPr>
          <a:xfrm>
            <a:off x="5270103" y="2446833"/>
            <a:ext cx="3032125" cy="76200"/>
          </a:xfrm>
          <a:prstGeom prst="roundRect">
            <a:avLst>
              <a:gd name="adj" fmla="val 31415"/>
            </a:avLst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7" name="Shape 4"/>
          <p:cNvSpPr/>
          <p:nvPr/>
        </p:nvSpPr>
        <p:spPr>
          <a:xfrm>
            <a:off x="6546800" y="2226569"/>
            <a:ext cx="478731" cy="478731"/>
          </a:xfrm>
          <a:prstGeom prst="roundRect">
            <a:avLst>
              <a:gd name="adj" fmla="val 159171"/>
            </a:avLst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8" name="Text 5"/>
          <p:cNvSpPr/>
          <p:nvPr/>
        </p:nvSpPr>
        <p:spPr>
          <a:xfrm>
            <a:off x="6690370" y="2346226"/>
            <a:ext cx="191493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50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5448697" y="2864843"/>
            <a:ext cx="2674938" cy="469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458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Problem: Numerical Volatility</a:t>
            </a:r>
            <a:endParaRPr lang="en-US" sz="1458" dirty="0"/>
          </a:p>
        </p:txBody>
      </p:sp>
      <p:sp>
        <p:nvSpPr>
          <p:cNvPr id="10" name="Text 7"/>
          <p:cNvSpPr/>
          <p:nvPr/>
        </p:nvSpPr>
        <p:spPr>
          <a:xfrm>
            <a:off x="5448697" y="3429893"/>
            <a:ext cx="2674938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Exact temperature values are subject to constant fluctuations, obscuring underlying patterns.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8461772" y="2465883"/>
            <a:ext cx="3032125" cy="1908175"/>
          </a:xfrm>
          <a:prstGeom prst="roundRect">
            <a:avLst>
              <a:gd name="adj" fmla="val 4792"/>
            </a:avLst>
          </a:prstGeom>
          <a:solidFill>
            <a:srgbClr val="FFFAFA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2" name="Shape 9"/>
          <p:cNvSpPr/>
          <p:nvPr/>
        </p:nvSpPr>
        <p:spPr>
          <a:xfrm>
            <a:off x="8461772" y="2446833"/>
            <a:ext cx="3032125" cy="76200"/>
          </a:xfrm>
          <a:prstGeom prst="roundRect">
            <a:avLst>
              <a:gd name="adj" fmla="val 31415"/>
            </a:avLst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3" name="Shape 10"/>
          <p:cNvSpPr/>
          <p:nvPr/>
        </p:nvSpPr>
        <p:spPr>
          <a:xfrm>
            <a:off x="9738470" y="2226569"/>
            <a:ext cx="478731" cy="478731"/>
          </a:xfrm>
          <a:prstGeom prst="roundRect">
            <a:avLst>
              <a:gd name="adj" fmla="val 159171"/>
            </a:avLst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4" name="Text 11"/>
          <p:cNvSpPr/>
          <p:nvPr/>
        </p:nvSpPr>
        <p:spPr>
          <a:xfrm>
            <a:off x="9882039" y="2346226"/>
            <a:ext cx="191493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50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8640366" y="2864843"/>
            <a:ext cx="2674938" cy="469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458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Need: Shape and Trend Recognition</a:t>
            </a:r>
            <a:endParaRPr lang="en-US" sz="1458" dirty="0"/>
          </a:p>
        </p:txBody>
      </p:sp>
      <p:sp>
        <p:nvSpPr>
          <p:cNvPr id="16" name="Text 13"/>
          <p:cNvSpPr/>
          <p:nvPr/>
        </p:nvSpPr>
        <p:spPr>
          <a:xfrm>
            <a:off x="8640366" y="3429893"/>
            <a:ext cx="2674938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 require methods that can identify recurring forms and directional shifts, not just identical numbers.</a:t>
            </a:r>
            <a:endParaRPr lang="en-US" sz="1250" dirty="0"/>
          </a:p>
        </p:txBody>
      </p:sp>
      <p:sp>
        <p:nvSpPr>
          <p:cNvPr id="17" name="Shape 14"/>
          <p:cNvSpPr/>
          <p:nvPr/>
        </p:nvSpPr>
        <p:spPr>
          <a:xfrm>
            <a:off x="5270104" y="4772918"/>
            <a:ext cx="6223794" cy="1418332"/>
          </a:xfrm>
          <a:prstGeom prst="roundRect">
            <a:avLst>
              <a:gd name="adj" fmla="val 6447"/>
            </a:avLst>
          </a:prstGeom>
          <a:solidFill>
            <a:srgbClr val="FFFAFA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8" name="Shape 15"/>
          <p:cNvSpPr/>
          <p:nvPr/>
        </p:nvSpPr>
        <p:spPr>
          <a:xfrm>
            <a:off x="5270104" y="4753868"/>
            <a:ext cx="6223794" cy="76200"/>
          </a:xfrm>
          <a:prstGeom prst="roundRect">
            <a:avLst>
              <a:gd name="adj" fmla="val 31415"/>
            </a:avLst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9" name="Shape 16"/>
          <p:cNvSpPr/>
          <p:nvPr/>
        </p:nvSpPr>
        <p:spPr>
          <a:xfrm>
            <a:off x="8142635" y="4533603"/>
            <a:ext cx="478731" cy="478731"/>
          </a:xfrm>
          <a:prstGeom prst="roundRect">
            <a:avLst>
              <a:gd name="adj" fmla="val 159171"/>
            </a:avLst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20" name="Text 17"/>
          <p:cNvSpPr/>
          <p:nvPr/>
        </p:nvSpPr>
        <p:spPr>
          <a:xfrm>
            <a:off x="8286204" y="4653260"/>
            <a:ext cx="191493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50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5448697" y="5171877"/>
            <a:ext cx="2220417" cy="234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458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Solution: OPM &amp; CTM</a:t>
            </a:r>
            <a:endParaRPr lang="en-US" sz="1458" dirty="0"/>
          </a:p>
        </p:txBody>
      </p:sp>
      <p:sp>
        <p:nvSpPr>
          <p:cNvPr id="22" name="Text 19"/>
          <p:cNvSpPr/>
          <p:nvPr/>
        </p:nvSpPr>
        <p:spPr>
          <a:xfrm>
            <a:off x="5448697" y="5502275"/>
            <a:ext cx="5866607" cy="5103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Order-Preserving Motifs and Cartesian Tree Matching provide powerful tools for abstracting data into recognizable patterns.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70103" y="565547"/>
            <a:ext cx="4546402" cy="39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25"/>
              </a:lnSpc>
            </a:pPr>
            <a:r>
              <a:rPr lang="en-US" sz="25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Order-Preserving Motifs (OPM)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5270104" y="1218804"/>
            <a:ext cx="6223794" cy="813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OPM allows us to analyze the </a:t>
            </a:r>
            <a:r>
              <a:rPr lang="en-US" sz="1333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relative rank</a:t>
            </a:r>
            <a:r>
              <a:rPr lang="en-US" sz="1333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of data points, rather than their absolute values. This provides a robust way to discover recurring "shapes" in time-series data, even when magnitudes differ.</a:t>
            </a:r>
            <a:endParaRPr lang="en-US" sz="133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103" y="2223294"/>
            <a:ext cx="847725" cy="101729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7294" y="2392759"/>
            <a:ext cx="1994793" cy="249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8"/>
              </a:lnSpc>
            </a:pPr>
            <a:r>
              <a:rPr lang="en-US" sz="1542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Data Discretization</a:t>
            </a:r>
            <a:endParaRPr lang="en-US" sz="1542" dirty="0"/>
          </a:p>
        </p:txBody>
      </p:sp>
      <p:sp>
        <p:nvSpPr>
          <p:cNvPr id="7" name="Text 3"/>
          <p:cNvSpPr/>
          <p:nvPr/>
        </p:nvSpPr>
        <p:spPr>
          <a:xfrm>
            <a:off x="6287294" y="2743796"/>
            <a:ext cx="5206603" cy="271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Transform raw values into their relative ranks or orderings.</a:t>
            </a:r>
            <a:endParaRPr lang="en-US" sz="1333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0103" y="3240583"/>
            <a:ext cx="847725" cy="101729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287293" y="3410049"/>
            <a:ext cx="2170212" cy="249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8"/>
              </a:lnSpc>
            </a:pPr>
            <a:r>
              <a:rPr lang="en-US" sz="1542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Subsequence Extraction</a:t>
            </a:r>
            <a:endParaRPr lang="en-US" sz="1542" dirty="0"/>
          </a:p>
        </p:txBody>
      </p:sp>
      <p:sp>
        <p:nvSpPr>
          <p:cNvPr id="10" name="Text 5"/>
          <p:cNvSpPr/>
          <p:nvPr/>
        </p:nvSpPr>
        <p:spPr>
          <a:xfrm>
            <a:off x="6287294" y="3761086"/>
            <a:ext cx="5206603" cy="271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Identify all subsequences of a specified length within the time series.</a:t>
            </a:r>
            <a:endParaRPr lang="en-US" sz="1333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0103" y="4257873"/>
            <a:ext cx="847725" cy="101729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287294" y="4427339"/>
            <a:ext cx="1994793" cy="249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8"/>
              </a:lnSpc>
            </a:pPr>
            <a:r>
              <a:rPr lang="en-US" sz="1542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Pattern Comparison</a:t>
            </a:r>
            <a:endParaRPr lang="en-US" sz="1542" dirty="0"/>
          </a:p>
        </p:txBody>
      </p:sp>
      <p:sp>
        <p:nvSpPr>
          <p:cNvPr id="13" name="Text 7"/>
          <p:cNvSpPr/>
          <p:nvPr/>
        </p:nvSpPr>
        <p:spPr>
          <a:xfrm>
            <a:off x="6287294" y="4778376"/>
            <a:ext cx="5206603" cy="271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Compare subsequences based on their order-preserving similarity.</a:t>
            </a:r>
            <a:endParaRPr lang="en-US" sz="1333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0103" y="5275163"/>
            <a:ext cx="847725" cy="101729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287294" y="5444629"/>
            <a:ext cx="1994793" cy="249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8"/>
              </a:lnSpc>
            </a:pPr>
            <a:r>
              <a:rPr lang="en-US" sz="1542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Motif Discovery</a:t>
            </a:r>
            <a:endParaRPr lang="en-US" sz="1542" dirty="0"/>
          </a:p>
        </p:txBody>
      </p:sp>
      <p:sp>
        <p:nvSpPr>
          <p:cNvPr id="16" name="Text 9"/>
          <p:cNvSpPr/>
          <p:nvPr/>
        </p:nvSpPr>
        <p:spPr>
          <a:xfrm>
            <a:off x="6287294" y="5795666"/>
            <a:ext cx="5206603" cy="271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Group similar subsequences to identify frequently occurring motifs.</a:t>
            </a:r>
            <a:endParaRPr lang="en-US" sz="1333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870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104" y="2429371"/>
            <a:ext cx="3984129" cy="351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Cartesian Tree Matching (CTM)</a:t>
            </a:r>
            <a:endParaRPr lang="en-US" sz="2208" dirty="0"/>
          </a:p>
        </p:txBody>
      </p:sp>
      <p:sp>
        <p:nvSpPr>
          <p:cNvPr id="4" name="Text 1"/>
          <p:cNvSpPr/>
          <p:nvPr/>
        </p:nvSpPr>
        <p:spPr>
          <a:xfrm>
            <a:off x="698104" y="3005633"/>
            <a:ext cx="10795793" cy="478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167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CTM represents time-series data as a geometric tree structure, capturing hierarchical relationships and local extrema. This approach allows for efficient and intuitive pattern discovery.</a:t>
            </a:r>
            <a:endParaRPr lang="en-US" sz="1167" dirty="0"/>
          </a:p>
        </p:txBody>
      </p:sp>
      <p:sp>
        <p:nvSpPr>
          <p:cNvPr id="5" name="Text 2"/>
          <p:cNvSpPr/>
          <p:nvPr/>
        </p:nvSpPr>
        <p:spPr>
          <a:xfrm>
            <a:off x="698104" y="3652540"/>
            <a:ext cx="149523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167" dirty="0">
                <a:solidFill>
                  <a:srgbClr val="3B3535"/>
                </a:solidFill>
                <a:latin typeface="Red Hat Text Light" pitchFamily="34" charset="0"/>
                <a:ea typeface="Red Hat Text Light" pitchFamily="34" charset="-122"/>
                <a:cs typeface="Red Hat Text Light" pitchFamily="34" charset="-120"/>
              </a:rPr>
              <a:t>01</a:t>
            </a:r>
            <a:endParaRPr lang="en-US" sz="1167" dirty="0"/>
          </a:p>
        </p:txBody>
      </p:sp>
      <p:sp>
        <p:nvSpPr>
          <p:cNvPr id="6" name="Shape 3"/>
          <p:cNvSpPr/>
          <p:nvPr/>
        </p:nvSpPr>
        <p:spPr>
          <a:xfrm>
            <a:off x="698104" y="3887589"/>
            <a:ext cx="5323086" cy="19050"/>
          </a:xfrm>
          <a:prstGeom prst="rect">
            <a:avLst/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7" name="Text 4"/>
          <p:cNvSpPr/>
          <p:nvPr/>
        </p:nvSpPr>
        <p:spPr>
          <a:xfrm>
            <a:off x="698103" y="4000401"/>
            <a:ext cx="2210892" cy="219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08"/>
              </a:lnSpc>
            </a:pPr>
            <a:r>
              <a:rPr lang="en-US" sz="1375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Cartesian Tree Construction</a:t>
            </a:r>
            <a:endParaRPr lang="en-US" sz="1375" dirty="0"/>
          </a:p>
        </p:txBody>
      </p:sp>
      <p:sp>
        <p:nvSpPr>
          <p:cNvPr id="8" name="Text 5"/>
          <p:cNvSpPr/>
          <p:nvPr/>
        </p:nvSpPr>
        <p:spPr>
          <a:xfrm>
            <a:off x="698104" y="4310062"/>
            <a:ext cx="5323086" cy="478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167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Build a Cartesian tree where each node represents a data point and its parent is the nearest larger/smaller value.</a:t>
            </a:r>
            <a:endParaRPr lang="en-US" sz="1167" dirty="0"/>
          </a:p>
        </p:txBody>
      </p:sp>
      <p:sp>
        <p:nvSpPr>
          <p:cNvPr id="9" name="Text 6"/>
          <p:cNvSpPr/>
          <p:nvPr/>
        </p:nvSpPr>
        <p:spPr>
          <a:xfrm>
            <a:off x="6170712" y="3652540"/>
            <a:ext cx="149523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167" dirty="0">
                <a:solidFill>
                  <a:srgbClr val="3B3535"/>
                </a:solidFill>
                <a:latin typeface="Red Hat Text Light" pitchFamily="34" charset="0"/>
                <a:ea typeface="Red Hat Text Light" pitchFamily="34" charset="-122"/>
                <a:cs typeface="Red Hat Text Light" pitchFamily="34" charset="-120"/>
              </a:rPr>
              <a:t>02</a:t>
            </a:r>
            <a:endParaRPr lang="en-US" sz="1167" dirty="0"/>
          </a:p>
        </p:txBody>
      </p:sp>
      <p:sp>
        <p:nvSpPr>
          <p:cNvPr id="10" name="Shape 7"/>
          <p:cNvSpPr/>
          <p:nvPr/>
        </p:nvSpPr>
        <p:spPr>
          <a:xfrm>
            <a:off x="6170712" y="3887589"/>
            <a:ext cx="5323185" cy="19050"/>
          </a:xfrm>
          <a:prstGeom prst="rect">
            <a:avLst/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1" name="Text 8"/>
          <p:cNvSpPr/>
          <p:nvPr/>
        </p:nvSpPr>
        <p:spPr>
          <a:xfrm>
            <a:off x="6170712" y="4000401"/>
            <a:ext cx="1760141" cy="219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08"/>
              </a:lnSpc>
            </a:pPr>
            <a:r>
              <a:rPr lang="en-US" sz="1375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Tree Representation</a:t>
            </a:r>
            <a:endParaRPr lang="en-US" sz="1375" dirty="0"/>
          </a:p>
        </p:txBody>
      </p:sp>
      <p:sp>
        <p:nvSpPr>
          <p:cNvPr id="12" name="Text 9"/>
          <p:cNvSpPr/>
          <p:nvPr/>
        </p:nvSpPr>
        <p:spPr>
          <a:xfrm>
            <a:off x="6170712" y="4310062"/>
            <a:ext cx="5323185" cy="478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167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tree structure encodes the "shape" of the time series, highlighting peaks and troughs.</a:t>
            </a:r>
            <a:endParaRPr lang="en-US" sz="1167" dirty="0"/>
          </a:p>
        </p:txBody>
      </p:sp>
      <p:sp>
        <p:nvSpPr>
          <p:cNvPr id="13" name="Text 10"/>
          <p:cNvSpPr/>
          <p:nvPr/>
        </p:nvSpPr>
        <p:spPr>
          <a:xfrm>
            <a:off x="698104" y="5050334"/>
            <a:ext cx="149523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167" dirty="0">
                <a:solidFill>
                  <a:srgbClr val="3B3535"/>
                </a:solidFill>
                <a:latin typeface="Red Hat Text Light" pitchFamily="34" charset="0"/>
                <a:ea typeface="Red Hat Text Light" pitchFamily="34" charset="-122"/>
                <a:cs typeface="Red Hat Text Light" pitchFamily="34" charset="-120"/>
              </a:rPr>
              <a:t>03</a:t>
            </a:r>
            <a:endParaRPr lang="en-US" sz="1167" dirty="0"/>
          </a:p>
        </p:txBody>
      </p:sp>
      <p:sp>
        <p:nvSpPr>
          <p:cNvPr id="14" name="Shape 11"/>
          <p:cNvSpPr/>
          <p:nvPr/>
        </p:nvSpPr>
        <p:spPr>
          <a:xfrm>
            <a:off x="698104" y="5285383"/>
            <a:ext cx="5323086" cy="19050"/>
          </a:xfrm>
          <a:prstGeom prst="rect">
            <a:avLst/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5" name="Text 12"/>
          <p:cNvSpPr/>
          <p:nvPr/>
        </p:nvSpPr>
        <p:spPr>
          <a:xfrm>
            <a:off x="698104" y="5398194"/>
            <a:ext cx="1760141" cy="219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08"/>
              </a:lnSpc>
            </a:pPr>
            <a:r>
              <a:rPr lang="en-US" sz="1375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Subtree Matching</a:t>
            </a:r>
            <a:endParaRPr lang="en-US" sz="1375" dirty="0"/>
          </a:p>
        </p:txBody>
      </p:sp>
      <p:sp>
        <p:nvSpPr>
          <p:cNvPr id="16" name="Text 13"/>
          <p:cNvSpPr/>
          <p:nvPr/>
        </p:nvSpPr>
        <p:spPr>
          <a:xfrm>
            <a:off x="698104" y="5707857"/>
            <a:ext cx="5323086" cy="478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167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Search for recurring subtrees, which correspond to similar patterns in the original data.</a:t>
            </a:r>
            <a:endParaRPr lang="en-US" sz="1167" dirty="0"/>
          </a:p>
        </p:txBody>
      </p:sp>
      <p:sp>
        <p:nvSpPr>
          <p:cNvPr id="17" name="Text 14"/>
          <p:cNvSpPr/>
          <p:nvPr/>
        </p:nvSpPr>
        <p:spPr>
          <a:xfrm>
            <a:off x="6170712" y="5050334"/>
            <a:ext cx="149523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167" dirty="0">
                <a:solidFill>
                  <a:srgbClr val="3B3535"/>
                </a:solidFill>
                <a:latin typeface="Red Hat Text Light" pitchFamily="34" charset="0"/>
                <a:ea typeface="Red Hat Text Light" pitchFamily="34" charset="-122"/>
                <a:cs typeface="Red Hat Text Light" pitchFamily="34" charset="-120"/>
              </a:rPr>
              <a:t>04</a:t>
            </a:r>
            <a:endParaRPr lang="en-US" sz="1167" dirty="0"/>
          </a:p>
        </p:txBody>
      </p:sp>
      <p:sp>
        <p:nvSpPr>
          <p:cNvPr id="18" name="Shape 15"/>
          <p:cNvSpPr/>
          <p:nvPr/>
        </p:nvSpPr>
        <p:spPr>
          <a:xfrm>
            <a:off x="6170712" y="5285383"/>
            <a:ext cx="5323185" cy="19050"/>
          </a:xfrm>
          <a:prstGeom prst="rect">
            <a:avLst/>
          </a:prstGeom>
          <a:solidFill>
            <a:srgbClr val="F5A3A3"/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19" name="Text 16"/>
          <p:cNvSpPr/>
          <p:nvPr/>
        </p:nvSpPr>
        <p:spPr>
          <a:xfrm>
            <a:off x="6170712" y="5398194"/>
            <a:ext cx="1760141" cy="219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08"/>
              </a:lnSpc>
            </a:pPr>
            <a:r>
              <a:rPr lang="en-US" sz="1375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Pattern Identification</a:t>
            </a:r>
            <a:endParaRPr lang="en-US" sz="1375" dirty="0"/>
          </a:p>
        </p:txBody>
      </p:sp>
      <p:sp>
        <p:nvSpPr>
          <p:cNvPr id="20" name="Text 17"/>
          <p:cNvSpPr/>
          <p:nvPr/>
        </p:nvSpPr>
        <p:spPr>
          <a:xfrm>
            <a:off x="6170712" y="5707857"/>
            <a:ext cx="5323185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167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Identify frequent and significant subtrees as key patterns or motifs.</a:t>
            </a:r>
            <a:endParaRPr lang="en-US" sz="1167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2029" y="276622"/>
            <a:ext cx="2019498" cy="213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67"/>
              </a:lnSpc>
            </a:pPr>
            <a:r>
              <a:rPr lang="en-US" sz="133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Comparing OPM and CTM</a:t>
            </a:r>
            <a:endParaRPr lang="en-US" sz="1333" dirty="0"/>
          </a:p>
        </p:txBody>
      </p:sp>
      <p:sp>
        <p:nvSpPr>
          <p:cNvPr id="3" name="Text 1"/>
          <p:cNvSpPr/>
          <p:nvPr/>
        </p:nvSpPr>
        <p:spPr>
          <a:xfrm>
            <a:off x="352029" y="670619"/>
            <a:ext cx="11487944" cy="144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125"/>
              </a:lnSpc>
            </a:pPr>
            <a:r>
              <a:rPr lang="en-US" sz="70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Both OPM and CTM offer distinct advantages in time-series pattern mining, providing complementary perspectives on climate data trends.</a:t>
            </a:r>
            <a:endParaRPr lang="en-US" sz="708" dirty="0"/>
          </a:p>
        </p:txBody>
      </p:sp>
      <p:sp>
        <p:nvSpPr>
          <p:cNvPr id="4" name="Text 2"/>
          <p:cNvSpPr/>
          <p:nvPr/>
        </p:nvSpPr>
        <p:spPr>
          <a:xfrm>
            <a:off x="352029" y="1007666"/>
            <a:ext cx="1065014" cy="133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042"/>
              </a:lnSpc>
            </a:pPr>
            <a:r>
              <a:rPr lang="en-US" sz="83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OPM Strengths</a:t>
            </a:r>
            <a:endParaRPr lang="en-US" sz="833" dirty="0"/>
          </a:p>
        </p:txBody>
      </p:sp>
      <p:sp>
        <p:nvSpPr>
          <p:cNvPr id="5" name="Text 3"/>
          <p:cNvSpPr/>
          <p:nvPr/>
        </p:nvSpPr>
        <p:spPr>
          <a:xfrm>
            <a:off x="352028" y="1231206"/>
            <a:ext cx="5633542" cy="144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1125"/>
              </a:lnSpc>
              <a:buSzPct val="100000"/>
              <a:buChar char="•"/>
            </a:pPr>
            <a:r>
              <a:rPr lang="en-US" sz="70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Focuses on relative order, robust to scaling and shifting.</a:t>
            </a:r>
            <a:endParaRPr lang="en-US" sz="708" dirty="0"/>
          </a:p>
        </p:txBody>
      </p:sp>
      <p:sp>
        <p:nvSpPr>
          <p:cNvPr id="6" name="Text 4"/>
          <p:cNvSpPr/>
          <p:nvPr/>
        </p:nvSpPr>
        <p:spPr>
          <a:xfrm>
            <a:off x="352028" y="1407617"/>
            <a:ext cx="5633542" cy="144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1125"/>
              </a:lnSpc>
              <a:buSzPct val="100000"/>
              <a:buChar char="•"/>
            </a:pPr>
            <a:r>
              <a:rPr lang="en-US" sz="70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Effective for identifying "shapes" independent of magnitude.</a:t>
            </a:r>
            <a:endParaRPr lang="en-US" sz="708" dirty="0"/>
          </a:p>
        </p:txBody>
      </p:sp>
      <p:sp>
        <p:nvSpPr>
          <p:cNvPr id="7" name="Text 5"/>
          <p:cNvSpPr/>
          <p:nvPr/>
        </p:nvSpPr>
        <p:spPr>
          <a:xfrm>
            <a:off x="352028" y="1584028"/>
            <a:ext cx="5633542" cy="144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1125"/>
              </a:lnSpc>
              <a:buSzPct val="100000"/>
              <a:buChar char="•"/>
            </a:pPr>
            <a:r>
              <a:rPr lang="en-US" sz="70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Good for discovering subtle shifts in trends.</a:t>
            </a:r>
            <a:endParaRPr lang="en-US" sz="708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029" y="1830586"/>
            <a:ext cx="5070178" cy="507017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6212781" y="1007666"/>
            <a:ext cx="1065014" cy="133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042"/>
              </a:lnSpc>
            </a:pPr>
            <a:r>
              <a:rPr lang="en-US" sz="83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CTM Strengths</a:t>
            </a:r>
            <a:endParaRPr lang="en-US" sz="833" dirty="0"/>
          </a:p>
        </p:txBody>
      </p:sp>
      <p:sp>
        <p:nvSpPr>
          <p:cNvPr id="10" name="Text 7"/>
          <p:cNvSpPr/>
          <p:nvPr/>
        </p:nvSpPr>
        <p:spPr>
          <a:xfrm>
            <a:off x="6212781" y="1231206"/>
            <a:ext cx="5633542" cy="144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1125"/>
              </a:lnSpc>
              <a:buSzPct val="100000"/>
              <a:buChar char="•"/>
            </a:pPr>
            <a:r>
              <a:rPr lang="en-US" sz="70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Captures hierarchical structure and local extrema efficiently.</a:t>
            </a:r>
            <a:endParaRPr lang="en-US" sz="708" dirty="0"/>
          </a:p>
        </p:txBody>
      </p:sp>
      <p:sp>
        <p:nvSpPr>
          <p:cNvPr id="11" name="Text 8"/>
          <p:cNvSpPr/>
          <p:nvPr/>
        </p:nvSpPr>
        <p:spPr>
          <a:xfrm>
            <a:off x="6212781" y="1407617"/>
            <a:ext cx="5633542" cy="144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1125"/>
              </a:lnSpc>
              <a:buSzPct val="100000"/>
              <a:buChar char="•"/>
            </a:pPr>
            <a:r>
              <a:rPr lang="en-US" sz="70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Excellent for identifying patterns based on peaks, valleys, and turning points.</a:t>
            </a:r>
            <a:endParaRPr lang="en-US" sz="708" dirty="0"/>
          </a:p>
        </p:txBody>
      </p:sp>
      <p:sp>
        <p:nvSpPr>
          <p:cNvPr id="12" name="Text 9"/>
          <p:cNvSpPr/>
          <p:nvPr/>
        </p:nvSpPr>
        <p:spPr>
          <a:xfrm>
            <a:off x="6212781" y="1584028"/>
            <a:ext cx="5633542" cy="144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1125"/>
              </a:lnSpc>
              <a:buSzPct val="100000"/>
              <a:buChar char="•"/>
            </a:pPr>
            <a:r>
              <a:rPr lang="en-US" sz="708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Provides a geometric interpretation of data structure.</a:t>
            </a:r>
            <a:endParaRPr lang="en-US" sz="708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781" y="1830586"/>
            <a:ext cx="5070178" cy="50701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17704" y="417440"/>
            <a:ext cx="6223794" cy="938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667"/>
              </a:lnSpc>
            </a:pPr>
            <a:r>
              <a:rPr lang="en-US" sz="291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Top 10 CTM &amp; OPM Motifs in Global Temperature</a:t>
            </a:r>
            <a:endParaRPr lang="en-US" sz="2917" dirty="0"/>
          </a:p>
        </p:txBody>
      </p:sp>
      <p:sp>
        <p:nvSpPr>
          <p:cNvPr id="4" name="Text 1"/>
          <p:cNvSpPr/>
          <p:nvPr/>
        </p:nvSpPr>
        <p:spPr>
          <a:xfrm>
            <a:off x="5270104" y="3888382"/>
            <a:ext cx="6223794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endParaRPr lang="en-US" sz="154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104" y="450570"/>
            <a:ext cx="6223794" cy="938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667"/>
              </a:lnSpc>
            </a:pPr>
            <a:r>
              <a:rPr lang="en-US" sz="291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Structure of Significant CTM Tree Patterns</a:t>
            </a:r>
            <a:endParaRPr lang="en-US" sz="2917" dirty="0"/>
          </a:p>
        </p:txBody>
      </p:sp>
      <p:sp>
        <p:nvSpPr>
          <p:cNvPr id="4" name="Text 1"/>
          <p:cNvSpPr/>
          <p:nvPr/>
        </p:nvSpPr>
        <p:spPr>
          <a:xfrm>
            <a:off x="698104" y="3888382"/>
            <a:ext cx="6223794" cy="31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endParaRPr lang="en-US" sz="1542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5981" y="421581"/>
            <a:ext cx="5924649" cy="360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33"/>
              </a:lnSpc>
            </a:pPr>
            <a:r>
              <a:rPr lang="en-US" sz="22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OPM &amp; CTM: Parameterizing Motif Length (L)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535980" y="1088232"/>
            <a:ext cx="11120041" cy="490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17"/>
              </a:lnSpc>
            </a:pPr>
            <a:r>
              <a:rPr lang="en-US" sz="1167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parameter 'L' represents the number of consecutive months analyzed, directly impacting the granularity of discovered motifs. This is crucial for capturing both short-term fluctuations and longer-term trends.</a:t>
            </a:r>
            <a:endParaRPr lang="en-US" sz="1167" dirty="0"/>
          </a:p>
        </p:txBody>
      </p:sp>
      <p:sp>
        <p:nvSpPr>
          <p:cNvPr id="4" name="Shape 2"/>
          <p:cNvSpPr/>
          <p:nvPr/>
        </p:nvSpPr>
        <p:spPr>
          <a:xfrm>
            <a:off x="535980" y="1750616"/>
            <a:ext cx="11120041" cy="895747"/>
          </a:xfrm>
          <a:prstGeom prst="roundRect">
            <a:avLst>
              <a:gd name="adj" fmla="val 256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sp>
        <p:nvSpPr>
          <p:cNvPr id="5" name="Shape 3"/>
          <p:cNvSpPr/>
          <p:nvPr/>
        </p:nvSpPr>
        <p:spPr>
          <a:xfrm>
            <a:off x="542330" y="1756966"/>
            <a:ext cx="11107341" cy="4415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6" name="Text 4"/>
          <p:cNvSpPr/>
          <p:nvPr/>
        </p:nvSpPr>
        <p:spPr>
          <a:xfrm>
            <a:off x="695424" y="1855193"/>
            <a:ext cx="5244307" cy="245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17"/>
              </a:lnSpc>
            </a:pPr>
            <a:r>
              <a:rPr lang="en-US" sz="1167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</a:t>
            </a:r>
            <a:endParaRPr lang="en-US" sz="1167" dirty="0"/>
          </a:p>
        </p:txBody>
      </p:sp>
      <p:sp>
        <p:nvSpPr>
          <p:cNvPr id="7" name="Text 5"/>
          <p:cNvSpPr/>
          <p:nvPr/>
        </p:nvSpPr>
        <p:spPr>
          <a:xfrm>
            <a:off x="6252269" y="1855193"/>
            <a:ext cx="5244307" cy="245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17"/>
              </a:lnSpc>
            </a:pPr>
            <a:r>
              <a:rPr lang="en-US" sz="1167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Length of the motif (number of consecutive months).</a:t>
            </a:r>
            <a:endParaRPr lang="en-US" sz="1167" dirty="0"/>
          </a:p>
        </p:txBody>
      </p:sp>
      <p:sp>
        <p:nvSpPr>
          <p:cNvPr id="8" name="Shape 6"/>
          <p:cNvSpPr/>
          <p:nvPr/>
        </p:nvSpPr>
        <p:spPr>
          <a:xfrm>
            <a:off x="542330" y="2198489"/>
            <a:ext cx="11107341" cy="4415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sz="1500"/>
          </a:p>
        </p:txBody>
      </p:sp>
      <p:sp>
        <p:nvSpPr>
          <p:cNvPr id="9" name="Text 7"/>
          <p:cNvSpPr/>
          <p:nvPr/>
        </p:nvSpPr>
        <p:spPr>
          <a:xfrm>
            <a:off x="695424" y="2296716"/>
            <a:ext cx="5244307" cy="245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17"/>
              </a:lnSpc>
            </a:pPr>
            <a:r>
              <a:rPr lang="en-US" sz="1167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 Points</a:t>
            </a:r>
            <a:endParaRPr lang="en-US" sz="1167" dirty="0"/>
          </a:p>
        </p:txBody>
      </p:sp>
      <p:sp>
        <p:nvSpPr>
          <p:cNvPr id="10" name="Text 8"/>
          <p:cNvSpPr/>
          <p:nvPr/>
        </p:nvSpPr>
        <p:spPr>
          <a:xfrm>
            <a:off x="6252269" y="2296716"/>
            <a:ext cx="5244307" cy="245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17"/>
              </a:lnSpc>
            </a:pPr>
            <a:r>
              <a:rPr lang="en-US" sz="1167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Monthly temperature anomaly values.</a:t>
            </a:r>
            <a:endParaRPr lang="en-US" sz="1167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80" y="2818607"/>
            <a:ext cx="10960596" cy="3200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ברלין">
  <a:themeElements>
    <a:clrScheme name="ברלין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ברלין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ברלי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TM04033917[[fn=ברלין]]</Template>
  <TotalTime>1085</TotalTime>
  <Words>1268</Words>
  <Application>Microsoft Macintosh PowerPoint</Application>
  <PresentationFormat>מסך רחב</PresentationFormat>
  <Paragraphs>142</Paragraphs>
  <Slides>23</Slides>
  <Notes>21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23</vt:i4>
      </vt:variant>
    </vt:vector>
  </HeadingPairs>
  <TitlesOfParts>
    <vt:vector size="32" baseType="lpstr">
      <vt:lpstr>Aptos</vt:lpstr>
      <vt:lpstr>Arial</vt:lpstr>
      <vt:lpstr>Cambria Math</vt:lpstr>
      <vt:lpstr>Consolas</vt:lpstr>
      <vt:lpstr>Red Hat Text</vt:lpstr>
      <vt:lpstr>Red Hat Text Light</vt:lpstr>
      <vt:lpstr>Roboto Light</vt:lpstr>
      <vt:lpstr>Trebuchet MS</vt:lpstr>
      <vt:lpstr>ברלין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משימות: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יוני גרינברג</dc:creator>
  <cp:lastModifiedBy>יובל שחר</cp:lastModifiedBy>
  <cp:revision>15</cp:revision>
  <dcterms:created xsi:type="dcterms:W3CDTF">2026-01-12T16:55:04Z</dcterms:created>
  <dcterms:modified xsi:type="dcterms:W3CDTF">2026-01-15T20:37:03Z</dcterms:modified>
</cp:coreProperties>
</file>

<file path=docProps/thumbnail.jpeg>
</file>